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66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7" r:id="rId11"/>
    <p:sldId id="263" r:id="rId12"/>
    <p:sldId id="264" r:id="rId13"/>
    <p:sldId id="271" r:id="rId14"/>
    <p:sldId id="269" r:id="rId15"/>
    <p:sldId id="270" r:id="rId16"/>
    <p:sldId id="273" r:id="rId17"/>
    <p:sldId id="268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7" autoAdjust="0"/>
    <p:restoredTop sz="94660"/>
  </p:normalViewPr>
  <p:slideViewPr>
    <p:cSldViewPr>
      <p:cViewPr varScale="1">
        <p:scale>
          <a:sx n="58" d="100"/>
          <a:sy n="58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091DB-165C-4390-A8BD-D33D19C04842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F7952-DCD8-4DF3-8FC9-D4D9B56C5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C26C6-F5C7-45CF-99D7-B18F5F8E24A6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2789E-A472-433A-8166-D15E85A940C7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F23F2-D28C-42BF-99D6-2F9B53D24174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4C0E5-D443-41BA-A139-255792627E33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4B75-D2C6-48B0-90AB-6366B2A3C96E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4CC75-0C21-4515-91B7-4D0C13CC1081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97257-F53D-4FC3-8047-620121C66AE0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1BCF9-448A-4F6F-865F-CD7685CF4767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C9EA6-60F3-422A-B117-F99195FA6546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74DE5-BDA5-45E0-A134-6BEC3554BB27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61A62-BB5C-4361-B77C-1F34BAAA7016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8978A6-3F6F-46D7-A7A8-565EE0BA074C}" type="datetime1">
              <a:rPr lang="en-US" smtClean="0"/>
              <a:pPr/>
              <a:t>6/24/2014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691EB8-2E11-4BA3-813E-E5DB15A0B2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676399"/>
          </a:xfrm>
        </p:spPr>
        <p:txBody>
          <a:bodyPr>
            <a:normAutofit/>
          </a:bodyPr>
          <a:lstStyle/>
          <a:p>
            <a:r>
              <a:rPr lang="en-US" b="1" dirty="0" smtClean="0"/>
              <a:t>	Investigative Journalism 	in Botswana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858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>
                <a:solidFill>
                  <a:schemeClr val="tx1"/>
                </a:solidFill>
              </a:rPr>
              <a:t>Ntibinyane </a:t>
            </a:r>
            <a:r>
              <a:rPr lang="en-US" sz="5100" dirty="0" err="1" smtClean="0">
                <a:solidFill>
                  <a:schemeClr val="tx1"/>
                </a:solidFill>
              </a:rPr>
              <a:t>Ntibinyane</a:t>
            </a:r>
            <a:r>
              <a:rPr lang="en-US" sz="5100" dirty="0" smtClean="0">
                <a:solidFill>
                  <a:schemeClr val="tx1"/>
                </a:solidFill>
              </a:rPr>
              <a:t> – Investigative Reporter 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faced by investigative reporters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Government roadblocks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Lack of access to information laws</a:t>
            </a:r>
          </a:p>
          <a:p>
            <a:pPr lvl="1"/>
            <a:r>
              <a:rPr lang="en-US" dirty="0" smtClean="0"/>
              <a:t>Lack of declaration of assets and liabilities laws</a:t>
            </a:r>
          </a:p>
          <a:p>
            <a:pPr lvl="1"/>
            <a:r>
              <a:rPr lang="en-US" dirty="0" smtClean="0"/>
              <a:t>Media Practitioners Act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Institutional Challenges </a:t>
            </a:r>
          </a:p>
          <a:p>
            <a:pPr lvl="1"/>
            <a:r>
              <a:rPr lang="en-US" dirty="0" smtClean="0"/>
              <a:t>Lack of training </a:t>
            </a:r>
          </a:p>
          <a:p>
            <a:pPr lvl="1"/>
            <a:r>
              <a:rPr lang="en-US" dirty="0" smtClean="0"/>
              <a:t>Investigative journalism units/desks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an Investigative Journalism Centre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centre’s primary roles </a:t>
            </a:r>
          </a:p>
          <a:p>
            <a:pPr lvl="1"/>
            <a:r>
              <a:rPr lang="en-US" dirty="0" smtClean="0"/>
              <a:t>Investigative stories 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Advocacy</a:t>
            </a:r>
            <a:endParaRPr lang="en-US" dirty="0"/>
          </a:p>
        </p:txBody>
      </p:sp>
      <p:pic>
        <p:nvPicPr>
          <p:cNvPr id="5122" name="Picture 2" descr="C:\Users\Alvin\Desktop\tumblr_m0jgog6RsL1qasel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667000"/>
            <a:ext cx="4190999" cy="3962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Stories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Exposed Business Interests of the three Botswana Presidents in South Africa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Sir </a:t>
            </a:r>
            <a:r>
              <a:rPr lang="en-US" dirty="0" err="1" smtClean="0"/>
              <a:t>Ketumile</a:t>
            </a:r>
            <a:r>
              <a:rPr lang="en-US" dirty="0" smtClean="0"/>
              <a:t> </a:t>
            </a:r>
            <a:r>
              <a:rPr lang="en-US" dirty="0" err="1" smtClean="0"/>
              <a:t>Masire</a:t>
            </a:r>
            <a:endParaRPr lang="en-US" dirty="0" smtClean="0"/>
          </a:p>
          <a:p>
            <a:pPr lvl="1"/>
            <a:r>
              <a:rPr lang="en-US" dirty="0" smtClean="0"/>
              <a:t>Festus </a:t>
            </a:r>
            <a:r>
              <a:rPr lang="en-US" dirty="0" err="1" smtClean="0"/>
              <a:t>Mogae</a:t>
            </a:r>
            <a:endParaRPr lang="en-US" dirty="0" smtClean="0"/>
          </a:p>
          <a:p>
            <a:pPr lvl="1"/>
            <a:r>
              <a:rPr lang="en-US" dirty="0" smtClean="0"/>
              <a:t>Ian </a:t>
            </a:r>
            <a:r>
              <a:rPr lang="en-US" dirty="0" err="1" smtClean="0"/>
              <a:t>Khama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320"/>
            <a:ext cx="7714488" cy="114300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SIR KETUMILE MASIRE (1980 -1998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5410200" cy="4648200"/>
          </a:xfrm>
          <a:noFill/>
        </p:spPr>
        <p:txBody>
          <a:bodyPr numCol="1">
            <a:normAutofit/>
          </a:bodyPr>
          <a:lstStyle/>
          <a:p>
            <a:r>
              <a:rPr lang="en-US" dirty="0" smtClean="0"/>
              <a:t>Using SA company searches and other investigative tools we established the </a:t>
            </a:r>
            <a:r>
              <a:rPr lang="en-US" sz="2800" dirty="0" smtClean="0"/>
              <a:t>following; </a:t>
            </a:r>
          </a:p>
          <a:p>
            <a:pPr lvl="1"/>
            <a:r>
              <a:rPr lang="en-US" sz="2400" dirty="0" err="1" smtClean="0"/>
              <a:t>Masire</a:t>
            </a:r>
            <a:r>
              <a:rPr lang="en-US" sz="2400" dirty="0" smtClean="0"/>
              <a:t> was chairman of a </a:t>
            </a:r>
            <a:r>
              <a:rPr lang="en-US" sz="2400" dirty="0" err="1" smtClean="0"/>
              <a:t>ponzi</a:t>
            </a:r>
            <a:r>
              <a:rPr lang="en-US" sz="2400" dirty="0" smtClean="0"/>
              <a:t>  scheme company that robbed investors  R70 million</a:t>
            </a:r>
          </a:p>
          <a:p>
            <a:pPr lvl="1"/>
            <a:r>
              <a:rPr lang="en-US" sz="2400" dirty="0" smtClean="0"/>
              <a:t>In partnership with dodgy individuals</a:t>
            </a:r>
          </a:p>
          <a:p>
            <a:pPr lvl="1"/>
            <a:r>
              <a:rPr lang="en-US" sz="2400" dirty="0" smtClean="0"/>
              <a:t>Investigators recommended that </a:t>
            </a:r>
            <a:r>
              <a:rPr lang="en-US" sz="2400" dirty="0" err="1" smtClean="0"/>
              <a:t>Masire</a:t>
            </a:r>
            <a:r>
              <a:rPr lang="en-US" sz="2400" dirty="0" smtClean="0"/>
              <a:t> and Co be prosecuted</a:t>
            </a:r>
          </a:p>
          <a:p>
            <a:pPr lvl="1"/>
            <a:r>
              <a:rPr lang="en-US" sz="2400" dirty="0" smtClean="0"/>
              <a:t>SA government refused to prosecute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24600" y="2133600"/>
            <a:ext cx="2819400" cy="3657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C:\Users\Alvin\Desktop\masire.jpg"/>
          <p:cNvPicPr>
            <a:picLocks noChangeAspect="1" noChangeArrowheads="1"/>
          </p:cNvPicPr>
          <p:nvPr/>
        </p:nvPicPr>
        <p:blipFill>
          <a:blip r:embed="rId2" cstate="print"/>
          <a:srcRect r="7371"/>
          <a:stretch>
            <a:fillRect/>
          </a:stretch>
        </p:blipFill>
        <p:spPr bwMode="auto">
          <a:xfrm>
            <a:off x="6324600" y="2057400"/>
            <a:ext cx="2819400" cy="41148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FESTUS MOGAE (1998 – 2008)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990600"/>
            <a:ext cx="5257800" cy="5196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Jonah Capital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In 2008 months before he left the presidency his administration awarded coal mining licenses to a company called Jonah Capital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Later joined the company as director </a:t>
            </a:r>
          </a:p>
          <a:p>
            <a:r>
              <a:rPr lang="en-US" b="1" dirty="0" smtClean="0"/>
              <a:t>SHRENUJ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 2006 Recruits Indian diamond jeweler company to Botswana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2012 joins the company as Director 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00800" y="3200400"/>
            <a:ext cx="2743200" cy="3657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Alvin\Desktop\botaean-president-fetus-mog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124200"/>
            <a:ext cx="2743200" cy="37338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IAN KHAMA (2008 - </a:t>
            </a:r>
            <a:endParaRPr lang="en-US" dirty="0"/>
          </a:p>
        </p:txBody>
      </p:sp>
      <p:pic>
        <p:nvPicPr>
          <p:cNvPr id="5" name="Content Placeholder 4" descr="s1.reutersmedi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600200"/>
            <a:ext cx="2743200" cy="3783310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657600" y="1524000"/>
            <a:ext cx="5276088" cy="46634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His government pushed out an indigenous tribe from their ancestral place</a:t>
            </a:r>
          </a:p>
          <a:p>
            <a:r>
              <a:rPr lang="en-US" dirty="0" smtClean="0"/>
              <a:t>The place was later occupied by a Tourism company linked to the president and his family</a:t>
            </a:r>
          </a:p>
          <a:p>
            <a:r>
              <a:rPr lang="en-US" dirty="0" smtClean="0"/>
              <a:t>Established that he was a shareholder at the company</a:t>
            </a:r>
          </a:p>
          <a:p>
            <a:r>
              <a:rPr lang="en-US" dirty="0" smtClean="0"/>
              <a:t>We revealed that his nephew and personal lawyer are directors of the company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1676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lvin\Desktop\Screenshot 2014-06-14 03.27.5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7829550" cy="656272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Alvin\Desktop\563690_577714722252712_155539676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"/>
            <a:ext cx="4022774" cy="4200525"/>
          </a:xfrm>
          <a:prstGeom prst="rect">
            <a:avLst/>
          </a:prstGeom>
          <a:noFill/>
        </p:spPr>
      </p:pic>
      <p:pic>
        <p:nvPicPr>
          <p:cNvPr id="7171" name="Picture 3" descr="C:\Users\Alvin\Desktop\1978720_755332257824290_141235614633546633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"/>
            <a:ext cx="4000500" cy="3209925"/>
          </a:xfrm>
          <a:prstGeom prst="rect">
            <a:avLst/>
          </a:prstGeom>
          <a:noFill/>
        </p:spPr>
      </p:pic>
      <p:pic>
        <p:nvPicPr>
          <p:cNvPr id="7172" name="Picture 4" descr="C:\Users\Alvin\Desktop\1075646_624959080861609_1372397235_n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06204">
            <a:off x="2983222" y="3713780"/>
            <a:ext cx="4059114" cy="334421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Alvin\Desktop\botswana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153400" cy="68580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Botswana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Gained independence from Britain in 1966</a:t>
            </a:r>
          </a:p>
          <a:p>
            <a:pPr lvl="1"/>
            <a:r>
              <a:rPr lang="en-US" dirty="0" smtClean="0"/>
              <a:t>Africa’s success story </a:t>
            </a:r>
          </a:p>
          <a:p>
            <a:pPr lvl="1"/>
            <a:r>
              <a:rPr lang="en-US" dirty="0"/>
              <a:t>GDP per capita </a:t>
            </a:r>
            <a:r>
              <a:rPr lang="en-US" b="1" dirty="0" smtClean="0"/>
              <a:t>U$70</a:t>
            </a:r>
            <a:r>
              <a:rPr lang="en-US" dirty="0" smtClean="0"/>
              <a:t> </a:t>
            </a:r>
            <a:r>
              <a:rPr lang="en-US" dirty="0"/>
              <a:t>per year now is around </a:t>
            </a:r>
            <a:r>
              <a:rPr lang="en-US" b="1" dirty="0"/>
              <a:t>U$17 000 </a:t>
            </a:r>
            <a:r>
              <a:rPr lang="en-US" dirty="0"/>
              <a:t>per </a:t>
            </a:r>
            <a:r>
              <a:rPr lang="en-US" sz="3200" dirty="0"/>
              <a:t>year. </a:t>
            </a:r>
            <a:endParaRPr lang="en-US" sz="3200" dirty="0" smtClean="0"/>
          </a:p>
          <a:p>
            <a:pPr lvl="1"/>
            <a:r>
              <a:rPr lang="en-US" dirty="0" smtClean="0"/>
              <a:t>One of the richest African countries,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led to the economic success?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Discovery Diamonds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5" name="Picture 3" descr="C:\Users\Alvin\Desktop\diamo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7315200" cy="393311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What led to the economic success? </a:t>
            </a:r>
            <a:r>
              <a:rPr lang="en-US" b="1" dirty="0" err="1" smtClean="0"/>
              <a:t>Con’td</a:t>
            </a:r>
            <a:r>
              <a:rPr lang="en-US" b="1" dirty="0" smtClean="0"/>
              <a:t> 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Diamonds (and other mineral resources) discovered in the early 1970s</a:t>
            </a:r>
          </a:p>
          <a:p>
            <a:pPr lvl="1"/>
            <a:r>
              <a:rPr lang="en-US" dirty="0" smtClean="0"/>
              <a:t>More than 5 diamond mines discovered</a:t>
            </a:r>
          </a:p>
          <a:p>
            <a:pPr lvl="1"/>
            <a:r>
              <a:rPr lang="en-US" dirty="0" smtClean="0"/>
              <a:t>50%-50% partnership with De Beers Mining company</a:t>
            </a:r>
          </a:p>
          <a:p>
            <a:pPr lvl="1"/>
            <a:r>
              <a:rPr lang="en-US" dirty="0" smtClean="0"/>
              <a:t>At one point diamonds accounted to more than 80% of the national budget</a:t>
            </a:r>
          </a:p>
          <a:p>
            <a:pPr lvl="1"/>
            <a:r>
              <a:rPr lang="en-US" dirty="0" smtClean="0"/>
              <a:t>With diamonds proceeds government introduced free social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Free education</a:t>
            </a:r>
          </a:p>
          <a:p>
            <a:pPr lvl="2"/>
            <a:r>
              <a:rPr lang="en-US" dirty="0" smtClean="0"/>
              <a:t>Free health care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 stability meant that the country was able to do well </a:t>
            </a:r>
            <a:r>
              <a:rPr lang="en-US" dirty="0" smtClean="0"/>
              <a:t>economically</a:t>
            </a:r>
          </a:p>
          <a:p>
            <a:r>
              <a:rPr lang="en-US" dirty="0" smtClean="0"/>
              <a:t>Never </a:t>
            </a:r>
            <a:r>
              <a:rPr lang="en-US" dirty="0"/>
              <a:t>had military coup or any kind of political instability</a:t>
            </a:r>
            <a:r>
              <a:rPr lang="en-US" dirty="0" smtClean="0"/>
              <a:t>.</a:t>
            </a:r>
          </a:p>
          <a:p>
            <a:r>
              <a:rPr lang="en-US" dirty="0"/>
              <a:t>Botswana </a:t>
            </a:r>
            <a:r>
              <a:rPr lang="en-US" dirty="0" smtClean="0"/>
              <a:t>a multi-party </a:t>
            </a:r>
            <a:r>
              <a:rPr lang="en-US" dirty="0"/>
              <a:t>democracy even though the ruling party has won every single election since 1966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Fighting Corruption and holding power to account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Botswana no longer a shining example of democracy</a:t>
            </a:r>
          </a:p>
          <a:p>
            <a:r>
              <a:rPr lang="en-US" dirty="0" smtClean="0"/>
              <a:t>Weak oversight bodies and anti-corruption agencies</a:t>
            </a:r>
          </a:p>
          <a:p>
            <a:r>
              <a:rPr lang="en-US" dirty="0" smtClean="0"/>
              <a:t>Lack of independence from the executive </a:t>
            </a:r>
          </a:p>
          <a:p>
            <a:r>
              <a:rPr lang="en-US" dirty="0" smtClean="0"/>
              <a:t>Failure to investigate top officials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Role of Investigative Reporters in fighting corruption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53340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Lack of strong oversight bodies now means that the role of fighting corruption rests on investigative journalists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Print media at the fore front of the fight against corruption </a:t>
            </a:r>
          </a:p>
          <a:p>
            <a:endParaRPr lang="en-US" dirty="0" smtClean="0"/>
          </a:p>
          <a:p>
            <a:r>
              <a:rPr lang="en-US" dirty="0" smtClean="0"/>
              <a:t>State media spew government propaganda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400800" y="2438400"/>
            <a:ext cx="2532888" cy="31242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4098" name="Picture 2" descr="C:\Users\Alvin\Desktop\investigative_journa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514600"/>
            <a:ext cx="2667000" cy="29718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faced by investigative reporters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C:\Users\Alvin\Desktop\trade-show-lead-roadb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6400800" cy="3962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1EB8-2E11-4BA3-813E-E5DB15A0B2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421</TotalTime>
  <Words>404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 Investigative Journalism  in Botswana</vt:lpstr>
      <vt:lpstr>Slide 2</vt:lpstr>
      <vt:lpstr>Introduction </vt:lpstr>
      <vt:lpstr>What led to the economic success?  </vt:lpstr>
      <vt:lpstr> What led to the economic success? Con’td … </vt:lpstr>
      <vt:lpstr>Political Stability</vt:lpstr>
      <vt:lpstr> Fighting Corruption and holding power to account  </vt:lpstr>
      <vt:lpstr>The Role of Investigative Reporters in fighting corruption </vt:lpstr>
      <vt:lpstr>Challenges faced by investigative reporters</vt:lpstr>
      <vt:lpstr>Challenges faced by investigative reporters</vt:lpstr>
      <vt:lpstr>Starting an Investigative Journalism Centre </vt:lpstr>
      <vt:lpstr>Major Stories  </vt:lpstr>
      <vt:lpstr>SIR KETUMILE MASIRE (1980 -1998</vt:lpstr>
      <vt:lpstr>  FESTUS MOGAE (1998 – 2008)    </vt:lpstr>
      <vt:lpstr>IAN KHAMA (2008 - </vt:lpstr>
      <vt:lpstr>Slide 16</vt:lpstr>
      <vt:lpstr>Slide 17</vt:lpstr>
      <vt:lpstr>THANK YOU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Journalism in Botswana</dc:title>
  <dc:creator>Alvin</dc:creator>
  <cp:lastModifiedBy>Alvin</cp:lastModifiedBy>
  <cp:revision>36</cp:revision>
  <dcterms:created xsi:type="dcterms:W3CDTF">2014-06-12T17:15:48Z</dcterms:created>
  <dcterms:modified xsi:type="dcterms:W3CDTF">2014-06-24T09:42:52Z</dcterms:modified>
</cp:coreProperties>
</file>